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4" r:id="rId10"/>
    <p:sldId id="265" r:id="rId11"/>
    <p:sldId id="270" r:id="rId12"/>
    <p:sldId id="271" r:id="rId13"/>
    <p:sldId id="266" r:id="rId14"/>
    <p:sldId id="272" r:id="rId15"/>
    <p:sldId id="267" r:id="rId16"/>
    <p:sldId id="275" r:id="rId17"/>
    <p:sldId id="268" r:id="rId18"/>
    <p:sldId id="269" r:id="rId19"/>
    <p:sldId id="295" r:id="rId20"/>
    <p:sldId id="273" r:id="rId21"/>
    <p:sldId id="283" r:id="rId22"/>
    <p:sldId id="278" r:id="rId23"/>
    <p:sldId id="284" r:id="rId24"/>
    <p:sldId id="279" r:id="rId25"/>
    <p:sldId id="280" r:id="rId26"/>
    <p:sldId id="281" r:id="rId27"/>
    <p:sldId id="282" r:id="rId28"/>
    <p:sldId id="285" r:id="rId29"/>
    <p:sldId id="325" r:id="rId30"/>
    <p:sldId id="294" r:id="rId31"/>
    <p:sldId id="287" r:id="rId32"/>
    <p:sldId id="288" r:id="rId33"/>
    <p:sldId id="296" r:id="rId34"/>
    <p:sldId id="297" r:id="rId35"/>
    <p:sldId id="298" r:id="rId36"/>
    <p:sldId id="299" r:id="rId37"/>
    <p:sldId id="300" r:id="rId38"/>
    <p:sldId id="301" r:id="rId39"/>
    <p:sldId id="286" r:id="rId40"/>
    <p:sldId id="289" r:id="rId41"/>
    <p:sldId id="291" r:id="rId42"/>
    <p:sldId id="292" r:id="rId43"/>
    <p:sldId id="293" r:id="rId44"/>
    <p:sldId id="302" r:id="rId45"/>
    <p:sldId id="303" r:id="rId46"/>
    <p:sldId id="326" r:id="rId47"/>
    <p:sldId id="304" r:id="rId48"/>
    <p:sldId id="305" r:id="rId49"/>
    <p:sldId id="306" r:id="rId50"/>
    <p:sldId id="307" r:id="rId51"/>
    <p:sldId id="308" r:id="rId52"/>
    <p:sldId id="309" r:id="rId53"/>
    <p:sldId id="328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27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5968F-ADAF-4C4A-9202-04365F2F6A0E}" type="datetimeFigureOut">
              <a:rPr lang="en-IN" smtClean="0"/>
              <a:pPr/>
              <a:t>20-02-2018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1C064-6D03-4E9B-A8ED-0BF33CD48B2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1C064-6D03-4E9B-A8ED-0BF33CD48B27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1C064-6D03-4E9B-A8ED-0BF33CD48B27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1C064-6D03-4E9B-A8ED-0BF33CD48B27}" type="slidenum">
              <a:rPr lang="en-IN" smtClean="0"/>
              <a:pPr/>
              <a:t>24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2534-B255-46E0-A031-E74130AF81E7}" type="datetimeFigureOut">
              <a:rPr lang="en-IN" smtClean="0"/>
              <a:pPr/>
              <a:t>20-02-2018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D1E-E9DD-4F81-BDE9-4AD0BC5CE1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2534-B255-46E0-A031-E74130AF81E7}" type="datetimeFigureOut">
              <a:rPr lang="en-IN" smtClean="0"/>
              <a:pPr/>
              <a:t>20-02-2018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D1E-E9DD-4F81-BDE9-4AD0BC5CE1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2534-B255-46E0-A031-E74130AF81E7}" type="datetimeFigureOut">
              <a:rPr lang="en-IN" smtClean="0"/>
              <a:pPr/>
              <a:t>20-02-2018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D1E-E9DD-4F81-BDE9-4AD0BC5CE1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2534-B255-46E0-A031-E74130AF81E7}" type="datetimeFigureOut">
              <a:rPr lang="en-IN" smtClean="0"/>
              <a:pPr/>
              <a:t>20-02-2018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D1E-E9DD-4F81-BDE9-4AD0BC5CE1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2534-B255-46E0-A031-E74130AF81E7}" type="datetimeFigureOut">
              <a:rPr lang="en-IN" smtClean="0"/>
              <a:pPr/>
              <a:t>20-02-2018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D1E-E9DD-4F81-BDE9-4AD0BC5CE1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2534-B255-46E0-A031-E74130AF81E7}" type="datetimeFigureOut">
              <a:rPr lang="en-IN" smtClean="0"/>
              <a:pPr/>
              <a:t>20-02-2018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D1E-E9DD-4F81-BDE9-4AD0BC5CE1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2534-B255-46E0-A031-E74130AF81E7}" type="datetimeFigureOut">
              <a:rPr lang="en-IN" smtClean="0"/>
              <a:pPr/>
              <a:t>20-02-2018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D1E-E9DD-4F81-BDE9-4AD0BC5CE1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2534-B255-46E0-A031-E74130AF81E7}" type="datetimeFigureOut">
              <a:rPr lang="en-IN" smtClean="0"/>
              <a:pPr/>
              <a:t>20-02-2018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D1E-E9DD-4F81-BDE9-4AD0BC5CE1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2534-B255-46E0-A031-E74130AF81E7}" type="datetimeFigureOut">
              <a:rPr lang="en-IN" smtClean="0"/>
              <a:pPr/>
              <a:t>20-02-2018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D1E-E9DD-4F81-BDE9-4AD0BC5CE1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2534-B255-46E0-A031-E74130AF81E7}" type="datetimeFigureOut">
              <a:rPr lang="en-IN" smtClean="0"/>
              <a:pPr/>
              <a:t>20-02-2018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D1E-E9DD-4F81-BDE9-4AD0BC5CE1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2534-B255-46E0-A031-E74130AF81E7}" type="datetimeFigureOut">
              <a:rPr lang="en-IN" smtClean="0"/>
              <a:pPr/>
              <a:t>20-02-2018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D1E-E9DD-4F81-BDE9-4AD0BC5CE1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32534-B255-46E0-A031-E74130AF81E7}" type="datetimeFigureOut">
              <a:rPr lang="en-IN" smtClean="0"/>
              <a:pPr/>
              <a:t>20-02-2018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CCD1E-E9DD-4F81-BDE9-4AD0BC5CE18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147002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Cambria" pitchFamily="18" charset="0"/>
              </a:rPr>
              <a:t>PATHOPHYSIOLOGY OF HEART FAILURE</a:t>
            </a:r>
            <a:endParaRPr lang="en-IN" b="1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Dr.Santhosh</a:t>
            </a:r>
            <a:endParaRPr lang="en-IN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Pressure volume loop</a:t>
            </a: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0769"/>
          <a:stretch>
            <a:fillRect/>
          </a:stretch>
        </p:blipFill>
        <p:spPr bwMode="auto">
          <a:xfrm>
            <a:off x="-1" y="1772816"/>
            <a:ext cx="9144001" cy="4670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Determinants of stroke volume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Preload  </a:t>
            </a:r>
          </a:p>
          <a:p>
            <a:r>
              <a:rPr lang="en-US" dirty="0" smtClean="0"/>
              <a:t>Contractility</a:t>
            </a:r>
          </a:p>
          <a:p>
            <a:r>
              <a:rPr lang="en-US" dirty="0" err="1" smtClean="0"/>
              <a:t>Afterload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Pre load -Frank starling law</a:t>
            </a:r>
            <a:endParaRPr lang="en-IN" dirty="0"/>
          </a:p>
        </p:txBody>
      </p:sp>
      <p:pic>
        <p:nvPicPr>
          <p:cNvPr id="7170" name="Picture 2" descr="C:\Users\User\Desktop\dsddfd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496" y="2276872"/>
            <a:ext cx="4175186" cy="3600400"/>
          </a:xfrm>
          <a:prstGeom prst="rect">
            <a:avLst/>
          </a:prstGeom>
          <a:noFill/>
        </p:spPr>
      </p:pic>
      <p:pic>
        <p:nvPicPr>
          <p:cNvPr id="7171" name="Picture 3" descr="C:\Users\User\Desktop\PRE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16832"/>
            <a:ext cx="3528392" cy="4043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Not beyond physiological limits!!!</a:t>
            </a:r>
            <a:endParaRPr lang="en-IN" dirty="0"/>
          </a:p>
        </p:txBody>
      </p:sp>
      <p:pic>
        <p:nvPicPr>
          <p:cNvPr id="5122" name="Picture 2" descr="C:\Users\User\Desktop\preload123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587634" cy="50405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44208" y="33569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ACTIN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7596336" y="35010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MYOSIN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Afterload</a:t>
            </a:r>
            <a:r>
              <a:rPr lang="en-US" dirty="0" smtClean="0"/>
              <a:t> -Laplace law</a:t>
            </a:r>
            <a:endParaRPr lang="en-IN" dirty="0"/>
          </a:p>
        </p:txBody>
      </p:sp>
      <p:pic>
        <p:nvPicPr>
          <p:cNvPr id="8194" name="Picture 2" descr="C:\Users\User\Desktop\afterlo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768752" cy="509966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60032" y="1484784"/>
            <a:ext cx="2952328" cy="273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User\Desktop\preloa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8663227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Frank Starling curves in HF</a:t>
            </a:r>
            <a:endParaRPr lang="en-IN" dirty="0"/>
          </a:p>
        </p:txBody>
      </p:sp>
      <p:pic>
        <p:nvPicPr>
          <p:cNvPr id="11266" name="Picture 2" descr="C:\Users\User\Desktop\yty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687" t="17292" r="14506" b="8350"/>
          <a:stretch>
            <a:fillRect/>
          </a:stretch>
        </p:blipFill>
        <p:spPr bwMode="auto">
          <a:xfrm>
            <a:off x="899592" y="1844824"/>
            <a:ext cx="7416824" cy="4556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C:\Users\User\Desktop\sys vs dias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8114679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Otto Frank      &amp;   Ernest Starling</a:t>
            </a:r>
            <a:endParaRPr lang="en-IN" dirty="0"/>
          </a:p>
        </p:txBody>
      </p:sp>
      <p:pic>
        <p:nvPicPr>
          <p:cNvPr id="10242" name="Picture 2" descr="C:\Users\User\Desktop\OTTO FRAN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3354537" cy="4525963"/>
          </a:xfrm>
          <a:prstGeom prst="rect">
            <a:avLst/>
          </a:prstGeom>
          <a:noFill/>
        </p:spPr>
      </p:pic>
      <p:pic>
        <p:nvPicPr>
          <p:cNvPr id="10243" name="Picture 3" descr="C:\Users\User\Desktop\ernest starl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44824"/>
            <a:ext cx="3456384" cy="4516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NEUROHORMONAL ADAPTATIONS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11430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latin typeface="Constantia" pitchFamily="18" charset="0"/>
                <a:cs typeface="Aparajita" pitchFamily="34" charset="0"/>
              </a:rPr>
              <a:t>Definition of HF</a:t>
            </a:r>
            <a:endParaRPr lang="en-IN" sz="4800" dirty="0">
              <a:solidFill>
                <a:schemeClr val="tx1"/>
              </a:solidFill>
              <a:latin typeface="Constantia" pitchFamily="18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u="sng" dirty="0"/>
              <a:t>C</a:t>
            </a:r>
            <a:r>
              <a:rPr lang="en-IN" u="sng" dirty="0" smtClean="0"/>
              <a:t>linical </a:t>
            </a:r>
            <a:r>
              <a:rPr lang="en-IN" u="sng" dirty="0"/>
              <a:t>syndrome </a:t>
            </a:r>
            <a:r>
              <a:rPr lang="en-IN" dirty="0"/>
              <a:t>characterized by </a:t>
            </a:r>
            <a:endParaRPr lang="en-IN" dirty="0" smtClean="0"/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- typical symptoms  accompanied by signs</a:t>
            </a:r>
          </a:p>
          <a:p>
            <a:pPr>
              <a:buNone/>
            </a:pPr>
            <a:r>
              <a:rPr lang="en-IN" dirty="0" smtClean="0"/>
              <a:t> 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- structural </a:t>
            </a:r>
            <a:r>
              <a:rPr lang="en-IN" dirty="0"/>
              <a:t>and/or </a:t>
            </a:r>
            <a:r>
              <a:rPr lang="en-IN" dirty="0" smtClean="0"/>
              <a:t>functional cardiac abnormality 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- </a:t>
            </a:r>
            <a:r>
              <a:rPr lang="en-IN" dirty="0"/>
              <a:t>reduced cardiac output </a:t>
            </a:r>
            <a:r>
              <a:rPr lang="en-IN" dirty="0" smtClean="0"/>
              <a:t>and/ or </a:t>
            </a:r>
            <a:r>
              <a:rPr lang="en-IN" dirty="0"/>
              <a:t>elevated </a:t>
            </a:r>
            <a:r>
              <a:rPr lang="en-IN" dirty="0" err="1"/>
              <a:t>intracardiac</a:t>
            </a:r>
            <a:r>
              <a:rPr lang="en-IN" dirty="0"/>
              <a:t> pressures at rest or during stress</a:t>
            </a:r>
            <a:r>
              <a:rPr lang="en-IN" dirty="0" smtClean="0"/>
              <a:t>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ESC 2016</a:t>
            </a:r>
            <a:endParaRPr lang="en-IN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416824" cy="601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C:\Users\User\Desktop\clip_image005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8643931" cy="3407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3314" name="Picture 2" descr="C:\Users\User\Desktop\c00022_on022-001-97814557513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9484"/>
          <a:stretch>
            <a:fillRect/>
          </a:stretch>
        </p:blipFill>
        <p:spPr bwMode="auto">
          <a:xfrm>
            <a:off x="251520" y="188640"/>
            <a:ext cx="8670840" cy="59046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630932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 : Companion to </a:t>
            </a:r>
            <a:r>
              <a:rPr lang="en-US" dirty="0" err="1" smtClean="0"/>
              <a:t>Braunwald</a:t>
            </a:r>
            <a:r>
              <a:rPr lang="en-US" dirty="0" smtClean="0"/>
              <a:t> by Douglas .</a:t>
            </a:r>
            <a:r>
              <a:rPr lang="en-US" dirty="0" err="1" smtClean="0"/>
              <a:t>L.Mann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Effect of SNS hyperactivity in HF</a:t>
            </a:r>
            <a:endParaRPr lang="en-IN" dirty="0"/>
          </a:p>
        </p:txBody>
      </p:sp>
      <p:pic>
        <p:nvPicPr>
          <p:cNvPr id="15362" name="Picture 2" descr="C:\Users\User\Desktop\dgfgrrgg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939519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Beta 2 Receptor polymorphism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sz="2800" dirty="0"/>
              <a:t>S</a:t>
            </a:r>
            <a:r>
              <a:rPr lang="en-IN" sz="2800" dirty="0" smtClean="0"/>
              <a:t>elective </a:t>
            </a:r>
            <a:r>
              <a:rPr lang="en-IN" sz="2800" dirty="0"/>
              <a:t>reduction in the density of beta-1 but not beta-2 receptors on the cardiac </a:t>
            </a:r>
            <a:r>
              <a:rPr lang="en-IN" sz="2800" dirty="0" err="1" smtClean="0"/>
              <a:t>myocyte</a:t>
            </a:r>
            <a:endParaRPr lang="en-IN" sz="2800" dirty="0" smtClean="0"/>
          </a:p>
          <a:p>
            <a:r>
              <a:rPr lang="en-IN" sz="2800" dirty="0" smtClean="0"/>
              <a:t>Polymorphism </a:t>
            </a:r>
            <a:r>
              <a:rPr lang="en-IN" sz="2800" dirty="0"/>
              <a:t>of the beta-2 receptor has been found in which a </a:t>
            </a:r>
            <a:r>
              <a:rPr lang="en-IN" sz="2800" dirty="0" err="1"/>
              <a:t>threonine</a:t>
            </a:r>
            <a:r>
              <a:rPr lang="en-IN" sz="2800" dirty="0"/>
              <a:t> (</a:t>
            </a:r>
            <a:r>
              <a:rPr lang="en-IN" sz="2800" dirty="0" err="1"/>
              <a:t>Thr</a:t>
            </a:r>
            <a:r>
              <a:rPr lang="en-IN" sz="2800" dirty="0"/>
              <a:t>) is replaced by </a:t>
            </a:r>
            <a:r>
              <a:rPr lang="en-IN" sz="2800" dirty="0" err="1"/>
              <a:t>isoleucine</a:t>
            </a:r>
            <a:r>
              <a:rPr lang="en-IN" sz="2800" dirty="0"/>
              <a:t> (Ile) at amino acid 164 </a:t>
            </a:r>
            <a:r>
              <a:rPr lang="en-IN" sz="2800" dirty="0" smtClean="0"/>
              <a:t>  </a:t>
            </a:r>
            <a:r>
              <a:rPr lang="en-IN" sz="2800" dirty="0"/>
              <a:t>substantial decrease in the activity of the </a:t>
            </a:r>
            <a:r>
              <a:rPr lang="en-IN" sz="2800" dirty="0" smtClean="0"/>
              <a:t>receptor. </a:t>
            </a:r>
          </a:p>
          <a:p>
            <a:pPr>
              <a:buNone/>
            </a:pPr>
            <a:endParaRPr lang="en-IN" sz="2800" dirty="0" smtClean="0"/>
          </a:p>
          <a:p>
            <a:r>
              <a:rPr lang="en-IN" sz="2800" dirty="0" smtClean="0"/>
              <a:t>Beta-2 </a:t>
            </a:r>
            <a:r>
              <a:rPr lang="en-IN" sz="2800" dirty="0"/>
              <a:t>adrenergic receptors located on the cardiac </a:t>
            </a:r>
            <a:r>
              <a:rPr lang="en-IN" sz="2800" dirty="0" err="1"/>
              <a:t>myocyte</a:t>
            </a:r>
            <a:r>
              <a:rPr lang="en-IN" sz="2800" dirty="0"/>
              <a:t> exert an anti-apoptotic effect that opposes the pro-apoptotic action of beta-1 receptor </a:t>
            </a:r>
            <a:r>
              <a:rPr lang="en-IN" sz="2800" dirty="0" smtClean="0"/>
              <a:t>stimulation</a:t>
            </a:r>
            <a:endParaRPr lang="en-IN" sz="2800" dirty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sz="2400" dirty="0"/>
              <a:t>S</a:t>
            </a:r>
            <a:r>
              <a:rPr lang="en-IN" sz="2400" dirty="0" smtClean="0"/>
              <a:t>timulation of pre-synaptic beta-2 receptors in the myocardium  mediates adverse effects.</a:t>
            </a:r>
          </a:p>
          <a:p>
            <a:r>
              <a:rPr lang="en-IN" sz="2400" dirty="0" smtClean="0"/>
              <a:t> In contrast to </a:t>
            </a:r>
            <a:r>
              <a:rPr lang="en-IN" sz="2400" dirty="0" err="1" smtClean="0"/>
              <a:t>presynaptic</a:t>
            </a:r>
            <a:r>
              <a:rPr lang="en-IN" sz="2400" dirty="0" smtClean="0"/>
              <a:t> alpha-2 adrenergic receptors, which inhibit sympathetic NE release, </a:t>
            </a:r>
            <a:r>
              <a:rPr lang="en-IN" sz="2400" dirty="0" err="1" smtClean="0"/>
              <a:t>presynaptic</a:t>
            </a:r>
            <a:r>
              <a:rPr lang="en-IN" sz="2400" dirty="0" smtClean="0"/>
              <a:t> beta-2 adrenergic receptors stimulate NE release .</a:t>
            </a:r>
          </a:p>
          <a:p>
            <a:pPr>
              <a:buNone/>
            </a:pPr>
            <a:endParaRPr lang="en-IN" sz="2400" dirty="0" smtClean="0"/>
          </a:p>
          <a:p>
            <a:r>
              <a:rPr lang="en-IN" sz="2400" dirty="0" smtClean="0"/>
              <a:t> </a:t>
            </a:r>
            <a:r>
              <a:rPr lang="en-IN" sz="2400" dirty="0"/>
              <a:t>B</a:t>
            </a:r>
            <a:r>
              <a:rPr lang="en-IN" sz="2400" dirty="0" smtClean="0"/>
              <a:t>eta-2 receptor stimulation increases the propensity for VF</a:t>
            </a:r>
          </a:p>
          <a:p>
            <a:r>
              <a:rPr lang="en-IN" sz="2400" dirty="0" smtClean="0"/>
              <a:t> Beta-blockers may act in part by reducing beta-2 receptor-mediated NE release in the heart, an effect that appears to be greater with </a:t>
            </a:r>
            <a:r>
              <a:rPr lang="en-IN" sz="2400" b="1" u="sng" dirty="0" err="1" smtClean="0"/>
              <a:t>nonselective</a:t>
            </a:r>
            <a:r>
              <a:rPr lang="en-IN" sz="2400" b="1" u="sng" dirty="0" smtClean="0"/>
              <a:t> versus selective beta blockers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Carvediolol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Metoprolol</a:t>
            </a:r>
            <a:endParaRPr lang="en-IN" dirty="0"/>
          </a:p>
        </p:txBody>
      </p:sp>
      <p:pic>
        <p:nvPicPr>
          <p:cNvPr id="16386" name="Picture 2" descr="C:\Users\User\Desktop\BETA BLOCKA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64" y="1556792"/>
            <a:ext cx="8890548" cy="530120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949280"/>
            <a:ext cx="9036496" cy="90872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 descr="C:\Users\User\Desktop\COME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Effect of SNS in HF is complex</a:t>
            </a:r>
            <a:endParaRPr lang="en-IN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ANS modulation in HF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1.Vagus nerve stimulation -INNOVATE HF</a:t>
            </a:r>
          </a:p>
          <a:p>
            <a:r>
              <a:rPr lang="en-US" dirty="0" smtClean="0"/>
              <a:t>2.Baroreceptor activation therapy</a:t>
            </a:r>
          </a:p>
          <a:p>
            <a:r>
              <a:rPr lang="en-US" dirty="0" smtClean="0"/>
              <a:t>3.Renal </a:t>
            </a:r>
            <a:r>
              <a:rPr lang="en-US" dirty="0" err="1" smtClean="0"/>
              <a:t>denervation</a:t>
            </a:r>
            <a:r>
              <a:rPr lang="en-US" dirty="0" smtClean="0"/>
              <a:t>- SIMPLICITY 1,2,3</a:t>
            </a:r>
          </a:p>
          <a:p>
            <a:r>
              <a:rPr lang="en-US" dirty="0" smtClean="0"/>
              <a:t>4.Carotid body removal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ACC/AHA 2013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7811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atin typeface="Aparajita" pitchFamily="34" charset="0"/>
                <a:cs typeface="Aparajita" pitchFamily="34" charset="0"/>
              </a:rPr>
              <a:t>Complex clinical syndrome that results from any structural or functional impairment of ventricular filling or ejection of blood</a:t>
            </a:r>
          </a:p>
          <a:p>
            <a:pPr>
              <a:buNone/>
            </a:pPr>
            <a:endParaRPr lang="en-US" b="1" dirty="0"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r>
              <a:rPr lang="en-US" b="1" u="sng" dirty="0" err="1" smtClean="0">
                <a:latin typeface="Aparajita" pitchFamily="34" charset="0"/>
                <a:cs typeface="Aparajita" pitchFamily="34" charset="0"/>
              </a:rPr>
              <a:t>Braunwald's</a:t>
            </a:r>
            <a:r>
              <a:rPr lang="en-US" b="1" u="sng" dirty="0" smtClean="0">
                <a:latin typeface="Aparajita" pitchFamily="34" charset="0"/>
                <a:cs typeface="Aparajita" pitchFamily="34" charset="0"/>
              </a:rPr>
              <a:t> definition</a:t>
            </a:r>
          </a:p>
          <a:p>
            <a:pPr>
              <a:buNone/>
            </a:pPr>
            <a:r>
              <a:rPr lang="en-IN" sz="2800" b="1" dirty="0" smtClean="0">
                <a:latin typeface="Aparajita" pitchFamily="34" charset="0"/>
                <a:cs typeface="Aparajita" pitchFamily="34" charset="0"/>
              </a:rPr>
              <a:t>   A </a:t>
            </a:r>
            <a:r>
              <a:rPr lang="en-IN" sz="2800" b="1" dirty="0" err="1" smtClean="0">
                <a:latin typeface="Aparajita" pitchFamily="34" charset="0"/>
                <a:cs typeface="Aparajita" pitchFamily="34" charset="0"/>
              </a:rPr>
              <a:t>pathophysiological</a:t>
            </a:r>
            <a:r>
              <a:rPr lang="en-IN" sz="2800" b="1" dirty="0" smtClean="0">
                <a:latin typeface="Aparajita" pitchFamily="34" charset="0"/>
                <a:cs typeface="Aparajita" pitchFamily="34" charset="0"/>
              </a:rPr>
              <a:t> state in which an </a:t>
            </a:r>
            <a:r>
              <a:rPr lang="en-IN" sz="2800" b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abnormality of cardiac function</a:t>
            </a:r>
            <a:r>
              <a:rPr lang="en-IN" sz="28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IN" sz="2800" b="1" dirty="0" smtClean="0">
                <a:latin typeface="Aparajita" pitchFamily="34" charset="0"/>
                <a:cs typeface="Aparajita" pitchFamily="34" charset="0"/>
              </a:rPr>
              <a:t>is responsible for the failure of the heart to pump blood at a rate commensurate with the requirements of the metabolizing tissues. </a:t>
            </a:r>
            <a:endParaRPr lang="en-IN" sz="2800" b="1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smtClean="0"/>
              <a:t>RAAS -RENIN ANGIOTENSIN ALDOSTERONE SYSTEM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9" name="Picture 3" descr="C:\Users\User\Desktop\ANGIOTENSINOGEN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82" r="6467"/>
          <a:stretch>
            <a:fillRect/>
          </a:stretch>
        </p:blipFill>
        <p:spPr bwMode="auto">
          <a:xfrm>
            <a:off x="251520" y="1196752"/>
            <a:ext cx="8205101" cy="5056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 descr="C:\Users\User\Desktop\REN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49" r="849"/>
          <a:stretch>
            <a:fillRect/>
          </a:stretch>
        </p:blipFill>
        <p:spPr bwMode="auto">
          <a:xfrm>
            <a:off x="683568" y="1052736"/>
            <a:ext cx="8094263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 descr="C:\Users\User\Desktop\A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25"/>
          <a:stretch>
            <a:fillRect/>
          </a:stretch>
        </p:blipFill>
        <p:spPr bwMode="auto">
          <a:xfrm>
            <a:off x="539552" y="908720"/>
            <a:ext cx="7959642" cy="53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2530" name="Picture 2" descr="C:\Users\User\Desktop\ANGIOTENSIN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848872" cy="5399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ACE independent pathways</a:t>
            </a:r>
            <a:endParaRPr lang="en-IN" dirty="0"/>
          </a:p>
        </p:txBody>
      </p:sp>
      <p:pic>
        <p:nvPicPr>
          <p:cNvPr id="23554" name="Picture 2" descr="C:\Users\User\Desktop\ACE INDEPENDENT PATHWAY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96" t="572"/>
          <a:stretch>
            <a:fillRect/>
          </a:stretch>
        </p:blipFill>
        <p:spPr bwMode="auto">
          <a:xfrm>
            <a:off x="539552" y="1412776"/>
            <a:ext cx="8134453" cy="5301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4578" name="Picture 2" descr="C:\Users\User\Desktop\NO BRADYKIN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8136904" cy="5542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5602" name="Picture 2" descr="C:\Users\User\Desktop\ALDOSTERNO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496944" cy="5863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6626" name="Picture 2" descr="C:\Users\User\Desktop\at2 RECEPTOR STIMUL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284913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744" t="10719" r="10423" b="13272"/>
          <a:stretch>
            <a:fillRect/>
          </a:stretch>
        </p:blipFill>
        <p:spPr bwMode="auto">
          <a:xfrm>
            <a:off x="467544" y="332656"/>
            <a:ext cx="8035941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Classification of HF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Heart failure with reduced EF</a:t>
            </a:r>
          </a:p>
          <a:p>
            <a:r>
              <a:rPr lang="en-US" dirty="0" smtClean="0"/>
              <a:t>Heart failure with mid range EF</a:t>
            </a:r>
          </a:p>
          <a:p>
            <a:r>
              <a:rPr lang="en-US" dirty="0" smtClean="0"/>
              <a:t>Heart failure with preserved EF</a:t>
            </a:r>
          </a:p>
          <a:p>
            <a:endParaRPr lang="en-IN" dirty="0"/>
          </a:p>
        </p:txBody>
      </p:sp>
      <p:pic>
        <p:nvPicPr>
          <p:cNvPr id="2052" name="Picture 4" descr="C:\Users\User\Desktop\types of h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9144000" cy="30689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7"/>
          <p:cNvSpPr/>
          <p:nvPr/>
        </p:nvSpPr>
        <p:spPr>
          <a:xfrm>
            <a:off x="4067944" y="6381328"/>
            <a:ext cx="165618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7308304" y="6381328"/>
            <a:ext cx="165618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ACE gene polymorphism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3 types</a:t>
            </a:r>
          </a:p>
          <a:p>
            <a:r>
              <a:rPr lang="en-US" dirty="0" smtClean="0"/>
              <a:t>I/I </a:t>
            </a:r>
          </a:p>
          <a:p>
            <a:r>
              <a:rPr lang="en-US" dirty="0" smtClean="0"/>
              <a:t>I/D</a:t>
            </a:r>
          </a:p>
          <a:p>
            <a:r>
              <a:rPr lang="en-US" dirty="0" smtClean="0"/>
              <a:t>D/D  -  Increased ACE levels</a:t>
            </a:r>
          </a:p>
          <a:p>
            <a:endParaRPr lang="en-US" dirty="0"/>
          </a:p>
          <a:p>
            <a:r>
              <a:rPr lang="en-US" dirty="0" err="1" smtClean="0"/>
              <a:t>Intron</a:t>
            </a:r>
            <a:r>
              <a:rPr lang="en-US" dirty="0" smtClean="0"/>
              <a:t> 16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+mn-lt"/>
              </a:rPr>
              <a:t>NATRIURETIC PEPTIDE SYSTEM</a:t>
            </a:r>
            <a:endParaRPr lang="en-IN" dirty="0">
              <a:latin typeface="+mn-lt"/>
            </a:endParaRPr>
          </a:p>
        </p:txBody>
      </p:sp>
      <p:pic>
        <p:nvPicPr>
          <p:cNvPr id="29698" name="Picture 2" descr="C:\Users\User\Desktop\THREE ANP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542"/>
          <a:stretch>
            <a:fillRect/>
          </a:stretch>
        </p:blipFill>
        <p:spPr bwMode="auto">
          <a:xfrm>
            <a:off x="251520" y="1916832"/>
            <a:ext cx="8638885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Beneficial effects of ANP'S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Decreases sympathetic outflow</a:t>
            </a:r>
          </a:p>
          <a:p>
            <a:r>
              <a:rPr lang="en-US" dirty="0" smtClean="0"/>
              <a:t>Inhibits RAAS</a:t>
            </a:r>
          </a:p>
          <a:p>
            <a:r>
              <a:rPr lang="en-US" dirty="0" smtClean="0"/>
              <a:t>Increases sodium excretion</a:t>
            </a:r>
          </a:p>
          <a:p>
            <a:r>
              <a:rPr lang="en-US" dirty="0" smtClean="0"/>
              <a:t>Decreases maladaptive cardiac </a:t>
            </a:r>
            <a:r>
              <a:rPr lang="en-US" dirty="0" err="1" smtClean="0"/>
              <a:t>remodelling</a:t>
            </a:r>
            <a:endParaRPr lang="en-US" dirty="0" smtClean="0"/>
          </a:p>
          <a:p>
            <a:r>
              <a:rPr lang="en-US" dirty="0" smtClean="0"/>
              <a:t>Arteriolar and </a:t>
            </a:r>
            <a:r>
              <a:rPr lang="en-US" dirty="0" err="1" smtClean="0"/>
              <a:t>venular</a:t>
            </a:r>
            <a:r>
              <a:rPr lang="en-US" dirty="0" smtClean="0"/>
              <a:t> dilatation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Non cardiac cause of elevated BNP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Pulmonary</a:t>
            </a:r>
          </a:p>
          <a:p>
            <a:r>
              <a:rPr lang="en-US" dirty="0" smtClean="0"/>
              <a:t>Cirrhosis</a:t>
            </a:r>
          </a:p>
          <a:p>
            <a:r>
              <a:rPr lang="en-US" dirty="0" smtClean="0"/>
              <a:t>Renal failure</a:t>
            </a:r>
          </a:p>
          <a:p>
            <a:r>
              <a:rPr lang="en-US" dirty="0" err="1" smtClean="0"/>
              <a:t>Anaemia</a:t>
            </a:r>
            <a:endParaRPr lang="en-US" dirty="0" smtClean="0"/>
          </a:p>
          <a:p>
            <a:r>
              <a:rPr lang="en-US" dirty="0" err="1" smtClean="0"/>
              <a:t>Sepsis,burns</a:t>
            </a:r>
            <a:endParaRPr lang="en-US" dirty="0" smtClean="0"/>
          </a:p>
          <a:p>
            <a:r>
              <a:rPr lang="en-US" dirty="0" smtClean="0"/>
              <a:t>Stroke</a:t>
            </a:r>
          </a:p>
          <a:p>
            <a:r>
              <a:rPr lang="en-US" dirty="0" err="1" smtClean="0"/>
              <a:t>Hyperaldosternoism</a:t>
            </a:r>
            <a:endParaRPr lang="en-US" dirty="0" smtClean="0"/>
          </a:p>
          <a:p>
            <a:r>
              <a:rPr lang="en-US" dirty="0" smtClean="0"/>
              <a:t>Snakebite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sz="2800" dirty="0" smtClean="0"/>
              <a:t>Increase </a:t>
            </a:r>
            <a:r>
              <a:rPr lang="en-IN" sz="2800" dirty="0"/>
              <a:t>with age </a:t>
            </a:r>
            <a:endParaRPr lang="en-IN" sz="2800" dirty="0" smtClean="0"/>
          </a:p>
          <a:p>
            <a:r>
              <a:rPr lang="en-IN" sz="2800" dirty="0" smtClean="0"/>
              <a:t>Higher </a:t>
            </a:r>
            <a:r>
              <a:rPr lang="en-IN" sz="2800" dirty="0"/>
              <a:t>in women than </a:t>
            </a:r>
            <a:r>
              <a:rPr lang="en-IN" sz="2800" dirty="0" smtClean="0"/>
              <a:t>men</a:t>
            </a:r>
          </a:p>
          <a:p>
            <a:r>
              <a:rPr lang="en-IN" sz="2800" dirty="0" smtClean="0"/>
              <a:t>Lower </a:t>
            </a:r>
            <a:r>
              <a:rPr lang="en-IN" sz="2800" dirty="0"/>
              <a:t>in obese individuals</a:t>
            </a:r>
            <a:r>
              <a:rPr lang="en-IN" sz="2800" dirty="0" smtClean="0"/>
              <a:t>.</a:t>
            </a:r>
            <a:endParaRPr lang="en-IN" sz="2800" dirty="0"/>
          </a:p>
          <a:p>
            <a:r>
              <a:rPr lang="en-IN" sz="2800" dirty="0" smtClean="0"/>
              <a:t>In normal subjects, the </a:t>
            </a:r>
            <a:r>
              <a:rPr lang="en-IN" sz="2800" dirty="0"/>
              <a:t>plasma concentrations of BNP and NT-</a:t>
            </a:r>
            <a:r>
              <a:rPr lang="en-IN" sz="2800" dirty="0" err="1"/>
              <a:t>proBNP</a:t>
            </a:r>
            <a:r>
              <a:rPr lang="en-IN" sz="2800" dirty="0"/>
              <a:t> are similar (approximately 10 </a:t>
            </a:r>
            <a:r>
              <a:rPr lang="en-IN" sz="2800" dirty="0" err="1"/>
              <a:t>pmol</a:t>
            </a:r>
            <a:r>
              <a:rPr lang="en-IN" sz="2800" dirty="0"/>
              <a:t>/L</a:t>
            </a:r>
            <a:r>
              <a:rPr lang="en-IN" sz="2800" dirty="0" smtClean="0"/>
              <a:t>).</a:t>
            </a:r>
          </a:p>
          <a:p>
            <a:r>
              <a:rPr lang="en-IN" sz="2800" dirty="0" smtClean="0"/>
              <a:t> In LV </a:t>
            </a:r>
            <a:r>
              <a:rPr lang="en-IN" sz="2800" dirty="0"/>
              <a:t>dysfunction, plasma NT-</a:t>
            </a:r>
            <a:r>
              <a:rPr lang="en-IN" sz="2800" dirty="0" err="1"/>
              <a:t>proBNP</a:t>
            </a:r>
            <a:r>
              <a:rPr lang="en-IN" sz="2800" dirty="0"/>
              <a:t> rises more than BNP, with NT-</a:t>
            </a:r>
            <a:r>
              <a:rPr lang="en-IN" sz="2800" dirty="0" err="1"/>
              <a:t>proBNP</a:t>
            </a:r>
            <a:r>
              <a:rPr lang="en-IN" sz="2800" dirty="0"/>
              <a:t> concentrations approximately four-fold higher </a:t>
            </a:r>
          </a:p>
          <a:p>
            <a:endParaRPr lang="en-IN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1746" name="Picture 2" descr="C:\Users\User\Desktop\GRDGDGF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8727242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Other Vasoconstrictors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Adrenomedullin</a:t>
            </a:r>
            <a:endParaRPr lang="en-US" dirty="0" smtClean="0"/>
          </a:p>
          <a:p>
            <a:r>
              <a:rPr lang="en-US" dirty="0" err="1" smtClean="0"/>
              <a:t>Apelin</a:t>
            </a:r>
            <a:endParaRPr lang="en-US" dirty="0" smtClean="0"/>
          </a:p>
          <a:p>
            <a:r>
              <a:rPr lang="en-US" dirty="0" err="1" smtClean="0"/>
              <a:t>Urodilantin</a:t>
            </a:r>
            <a:endParaRPr lang="en-US" dirty="0" smtClean="0"/>
          </a:p>
          <a:p>
            <a:r>
              <a:rPr lang="en-US" dirty="0" smtClean="0"/>
              <a:t>Soluble ST2</a:t>
            </a:r>
          </a:p>
          <a:p>
            <a:r>
              <a:rPr lang="en-US" dirty="0" err="1" smtClean="0"/>
              <a:t>Endothelins</a:t>
            </a:r>
            <a:endParaRPr lang="en-IN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Cardiac </a:t>
            </a:r>
            <a:r>
              <a:rPr lang="en-US" dirty="0" err="1" smtClean="0"/>
              <a:t>Remodelling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/>
              <a:t>A</a:t>
            </a:r>
            <a:r>
              <a:rPr lang="en-IN" dirty="0" smtClean="0"/>
              <a:t>lteration </a:t>
            </a:r>
            <a:r>
              <a:rPr lang="en-IN" dirty="0"/>
              <a:t>in the structure (dimensions, mass, shape) of the heart </a:t>
            </a:r>
            <a:r>
              <a:rPr lang="en-IN" dirty="0" smtClean="0"/>
              <a:t>in </a:t>
            </a:r>
            <a:r>
              <a:rPr lang="en-IN" dirty="0"/>
              <a:t>response to hemodynamic load </a:t>
            </a:r>
            <a:r>
              <a:rPr lang="en-IN" dirty="0" smtClean="0"/>
              <a:t>or</a:t>
            </a:r>
            <a:r>
              <a:rPr lang="en-IN" dirty="0"/>
              <a:t> cardiac </a:t>
            </a:r>
            <a:r>
              <a:rPr lang="en-IN" dirty="0" smtClean="0"/>
              <a:t>injury</a:t>
            </a:r>
          </a:p>
          <a:p>
            <a:r>
              <a:rPr lang="en-US" dirty="0" smtClean="0"/>
              <a:t>"Phenotypic plasticity"</a:t>
            </a:r>
            <a:endParaRPr lang="en-IN" dirty="0" smtClean="0"/>
          </a:p>
          <a:p>
            <a:r>
              <a:rPr lang="en-US" dirty="0" smtClean="0"/>
              <a:t>Physiologic or pathologic</a:t>
            </a:r>
          </a:p>
          <a:p>
            <a:r>
              <a:rPr lang="en-US" dirty="0" smtClean="0"/>
              <a:t>Adaptive or maladaptive</a:t>
            </a:r>
          </a:p>
          <a:p>
            <a:r>
              <a:rPr lang="en-US" dirty="0" smtClean="0"/>
              <a:t>3 types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IN" dirty="0" smtClean="0"/>
              <a:t>Pressure overload 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/>
              <a:t>C</a:t>
            </a:r>
            <a:r>
              <a:rPr lang="en-IN" dirty="0" smtClean="0"/>
              <a:t>oncentric  </a:t>
            </a:r>
          </a:p>
          <a:p>
            <a:r>
              <a:rPr lang="en-IN" dirty="0" smtClean="0"/>
              <a:t>Increased </a:t>
            </a:r>
            <a:r>
              <a:rPr lang="en-IN" dirty="0"/>
              <a:t>relative wall thickness (ventricular wall thickness as compared to cavity size</a:t>
            </a:r>
            <a:r>
              <a:rPr lang="en-IN" dirty="0" smtClean="0"/>
              <a:t>).</a:t>
            </a:r>
          </a:p>
          <a:p>
            <a:r>
              <a:rPr lang="en-IN" dirty="0" smtClean="0"/>
              <a:t> </a:t>
            </a:r>
            <a:r>
              <a:rPr lang="en-IN" dirty="0" err="1" smtClean="0"/>
              <a:t>Sarcomeres</a:t>
            </a:r>
            <a:r>
              <a:rPr lang="en-IN" dirty="0" smtClean="0"/>
              <a:t> </a:t>
            </a:r>
            <a:r>
              <a:rPr lang="en-IN" dirty="0"/>
              <a:t>are added in parallel and </a:t>
            </a:r>
            <a:endParaRPr lang="en-IN" dirty="0" smtClean="0"/>
          </a:p>
          <a:p>
            <a:r>
              <a:rPr lang="en-IN" dirty="0" smtClean="0"/>
              <a:t>Individual </a:t>
            </a:r>
            <a:r>
              <a:rPr lang="en-IN" dirty="0" err="1"/>
              <a:t>cardiomyocytes</a:t>
            </a:r>
            <a:r>
              <a:rPr lang="en-IN" dirty="0"/>
              <a:t> grow thicker.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IN" dirty="0" smtClean="0"/>
              <a:t>Volume overload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Eccentric</a:t>
            </a:r>
          </a:p>
          <a:p>
            <a:r>
              <a:rPr lang="en-IN" dirty="0"/>
              <a:t>I</a:t>
            </a:r>
            <a:r>
              <a:rPr lang="en-IN" dirty="0" smtClean="0"/>
              <a:t>ncreased cardiac mass and chamber volume. </a:t>
            </a:r>
          </a:p>
          <a:p>
            <a:r>
              <a:rPr lang="en-IN" dirty="0" smtClean="0"/>
              <a:t>Relative wall thickness may be normal, increased, or decreased. </a:t>
            </a:r>
          </a:p>
          <a:p>
            <a:r>
              <a:rPr lang="en-IN" dirty="0" err="1" smtClean="0"/>
              <a:t>Sarcomeres</a:t>
            </a:r>
            <a:r>
              <a:rPr lang="en-IN" dirty="0" smtClean="0"/>
              <a:t> are added in series </a:t>
            </a:r>
          </a:p>
          <a:p>
            <a:r>
              <a:rPr lang="en-IN" dirty="0" smtClean="0"/>
              <a:t>Individual </a:t>
            </a:r>
            <a:r>
              <a:rPr lang="en-IN" dirty="0" err="1" smtClean="0"/>
              <a:t>cardiomyocytes</a:t>
            </a:r>
            <a:r>
              <a:rPr lang="en-IN" dirty="0" smtClean="0"/>
              <a:t> grow longer.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Mid range(ESC) = Borderline(ACC/AHA)</a:t>
            </a:r>
            <a:endParaRPr lang="en-IN" sz="4000" dirty="0"/>
          </a:p>
        </p:txBody>
      </p:sp>
      <p:pic>
        <p:nvPicPr>
          <p:cNvPr id="3074" name="Picture 2" descr="C:\Users\User\Desktop\DGDGDGG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4620"/>
          <a:stretch>
            <a:fillRect/>
          </a:stretch>
        </p:blipFill>
        <p:spPr bwMode="auto">
          <a:xfrm>
            <a:off x="2123728" y="1484784"/>
            <a:ext cx="4190635" cy="5256584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195736" y="5589240"/>
            <a:ext cx="4248472" cy="1008112"/>
          </a:xfrm>
          <a:prstGeom prst="ellipse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Following Myocardial Infarction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 Stretched </a:t>
            </a:r>
            <a:r>
              <a:rPr lang="en-IN" dirty="0" err="1" smtClean="0"/>
              <a:t>infarcted</a:t>
            </a:r>
            <a:r>
              <a:rPr lang="en-IN" dirty="0" smtClean="0"/>
              <a:t> tissue increases left ventricular volume </a:t>
            </a:r>
          </a:p>
          <a:p>
            <a:r>
              <a:rPr lang="en-IN" dirty="0" smtClean="0"/>
              <a:t>leads to combined volume and pressure load on </a:t>
            </a:r>
            <a:r>
              <a:rPr lang="en-IN" dirty="0" err="1" smtClean="0"/>
              <a:t>noninfarcted</a:t>
            </a:r>
            <a:r>
              <a:rPr lang="en-IN" dirty="0" smtClean="0"/>
              <a:t> zones </a:t>
            </a:r>
          </a:p>
          <a:p>
            <a:r>
              <a:rPr lang="en-IN" dirty="0"/>
              <a:t>M</a:t>
            </a:r>
            <a:r>
              <a:rPr lang="en-IN" dirty="0" smtClean="0"/>
              <a:t>ixed concentric/eccentric hypertrophy.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28090"/>
            <a:ext cx="8229600" cy="387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4818" name="Picture 2" descr="C:\Users\User\Desktop\dxffsdfsd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6214746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Cellular changes in </a:t>
            </a:r>
            <a:r>
              <a:rPr lang="en-US" dirty="0" err="1" smtClean="0"/>
              <a:t>remodelling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METABOLIC ORIGIN OF HEART FAILURE</a:t>
            </a:r>
            <a:endParaRPr lang="en-IN" sz="40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Glucose metabolism</a:t>
            </a:r>
            <a:endParaRPr lang="en-IN" dirty="0"/>
          </a:p>
        </p:txBody>
      </p:sp>
      <p:pic>
        <p:nvPicPr>
          <p:cNvPr id="2050" name="Picture 2" descr="C:\Users\User\Desktop\dsgdgdf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569151" cy="4929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User\Desktop\GRDDGDGD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93371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User\Desktop\FGFGF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60432" cy="51606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602128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  ACC AHA 2017 Position statement</a:t>
            </a:r>
            <a:endParaRPr lang="en-IN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Fatty acid metabolism</a:t>
            </a:r>
            <a:endParaRPr lang="en-IN" dirty="0"/>
          </a:p>
        </p:txBody>
      </p:sp>
      <p:pic>
        <p:nvPicPr>
          <p:cNvPr id="5122" name="Picture 2" descr="C:\Users\User\Desktop\fdrgffggf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36904" cy="4889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Amino acid metabolism</a:t>
            </a:r>
            <a:endParaRPr lang="en-IN" dirty="0"/>
          </a:p>
        </p:txBody>
      </p:sp>
      <p:pic>
        <p:nvPicPr>
          <p:cNvPr id="6146" name="Picture 2" descr="C:\Users\User\Desktop\rgfgrfgdd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841556" cy="525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ACC/AHA Stages of HF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1844824"/>
          <a:ext cx="8229600" cy="3662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STAGE</a:t>
                      </a:r>
                      <a:r>
                        <a:rPr lang="en-US" sz="2400" b="1" baseline="0" dirty="0" smtClean="0"/>
                        <a:t> A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AT</a:t>
                      </a:r>
                      <a:r>
                        <a:rPr lang="en-US" sz="2400" b="1" baseline="0" dirty="0" smtClean="0"/>
                        <a:t> RISK OF HF</a:t>
                      </a:r>
                    </a:p>
                    <a:p>
                      <a:r>
                        <a:rPr lang="en-US" sz="2400" b="1" baseline="0" dirty="0" smtClean="0"/>
                        <a:t>NO STRUCTURAL HEART DISEASE</a:t>
                      </a:r>
                      <a:endParaRPr lang="en-IN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STAGE B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STRUCTURAL HEART DISEASE</a:t>
                      </a:r>
                    </a:p>
                    <a:p>
                      <a:r>
                        <a:rPr lang="en-US" sz="2400" b="1" dirty="0" smtClean="0"/>
                        <a:t>NO SYMPTOMS/SIGNS OF HF</a:t>
                      </a:r>
                      <a:endParaRPr lang="en-IN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STAGE C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SHD WITH</a:t>
                      </a:r>
                      <a:r>
                        <a:rPr lang="en-US" sz="2400" b="1" baseline="0" dirty="0" smtClean="0"/>
                        <a:t> SYMPTOMS &amp; SIGNS OF HF</a:t>
                      </a:r>
                      <a:endParaRPr lang="en-IN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STAGE</a:t>
                      </a:r>
                      <a:r>
                        <a:rPr lang="en-US" sz="2400" b="1" baseline="0" dirty="0" smtClean="0"/>
                        <a:t> D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REFRACTORY HEART FAILURE</a:t>
                      </a:r>
                      <a:endParaRPr lang="en-IN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C:\Users\User\Desktop\gffgfgfg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457247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MCQ'S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1.All of the following are of proven benefit in </a:t>
            </a:r>
            <a:r>
              <a:rPr lang="en-US" dirty="0" err="1" smtClean="0"/>
              <a:t>HFrEF</a:t>
            </a:r>
            <a:r>
              <a:rPr lang="en-US" dirty="0" smtClean="0"/>
              <a:t> except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1.Sacubitril </a:t>
            </a:r>
            <a:r>
              <a:rPr lang="en-US" dirty="0" err="1" smtClean="0"/>
              <a:t>Valsartan</a:t>
            </a:r>
            <a:endParaRPr lang="en-US" dirty="0" smtClean="0"/>
          </a:p>
          <a:p>
            <a:r>
              <a:rPr lang="en-US" dirty="0" smtClean="0"/>
              <a:t>2.Ivabradine</a:t>
            </a:r>
          </a:p>
          <a:p>
            <a:r>
              <a:rPr lang="en-US" dirty="0" smtClean="0"/>
              <a:t>3.Bisoprolol</a:t>
            </a:r>
          </a:p>
          <a:p>
            <a:r>
              <a:rPr lang="en-US" dirty="0" smtClean="0"/>
              <a:t>4.Statins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2.Which of the following is not a major criterion in Framingham's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1.PND</a:t>
            </a:r>
          </a:p>
          <a:p>
            <a:r>
              <a:rPr lang="en-US" dirty="0" smtClean="0"/>
              <a:t>2.Orthopnea</a:t>
            </a:r>
          </a:p>
          <a:p>
            <a:r>
              <a:rPr lang="en-US" dirty="0" smtClean="0"/>
              <a:t>3.Third heart sound</a:t>
            </a:r>
          </a:p>
          <a:p>
            <a:r>
              <a:rPr lang="en-US" dirty="0" smtClean="0"/>
              <a:t>4.Hepatomegaly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5842" name="Picture 2" descr="C:\Users\User\Desktop\uptodate modified framing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3.The worst prognosis in HF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1.Hyponatremia</a:t>
            </a:r>
          </a:p>
          <a:p>
            <a:r>
              <a:rPr lang="en-US" dirty="0" smtClean="0"/>
              <a:t>2.Hyperkalemia</a:t>
            </a:r>
          </a:p>
          <a:p>
            <a:r>
              <a:rPr lang="en-US" dirty="0" smtClean="0"/>
              <a:t>3.Hypokalemia</a:t>
            </a:r>
          </a:p>
          <a:p>
            <a:r>
              <a:rPr lang="en-US" dirty="0" smtClean="0"/>
              <a:t>4.Hypomagnesemia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4.Nobel prize winner-1988.What is his contribution to CV medicine</a:t>
            </a:r>
            <a:endParaRPr lang="en-IN" dirty="0"/>
          </a:p>
        </p:txBody>
      </p:sp>
      <p:pic>
        <p:nvPicPr>
          <p:cNvPr id="1026" name="Picture 2" descr="C:\Users\User\Desktop\DRGDFG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56792"/>
            <a:ext cx="3528392" cy="5128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.BC represents</a:t>
            </a: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108" t="10023" r="32487" b="60769"/>
          <a:stretch>
            <a:fillRect/>
          </a:stretch>
        </p:blipFill>
        <p:spPr bwMode="auto">
          <a:xfrm>
            <a:off x="2483768" y="2420888"/>
            <a:ext cx="4608512" cy="3653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THANK YOU</a:t>
            </a: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dirty="0" smtClean="0"/>
              <a:t>STAGE D HF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NYHA CLASS 3 OR 4</a:t>
            </a:r>
          </a:p>
          <a:p>
            <a:r>
              <a:rPr lang="en-US" dirty="0" smtClean="0"/>
              <a:t>Episodes of fluid retention/reduced CO at rest</a:t>
            </a:r>
          </a:p>
          <a:p>
            <a:r>
              <a:rPr lang="en-US" dirty="0" smtClean="0"/>
              <a:t>H/O &gt; 1 </a:t>
            </a:r>
            <a:r>
              <a:rPr lang="en-US" dirty="0" err="1" smtClean="0"/>
              <a:t>Hospitalisation</a:t>
            </a:r>
            <a:r>
              <a:rPr lang="en-US" dirty="0" smtClean="0"/>
              <a:t> in last 6 months</a:t>
            </a:r>
          </a:p>
          <a:p>
            <a:r>
              <a:rPr lang="en-US" dirty="0" smtClean="0"/>
              <a:t>Objective evidence of severe cardiac dysfunction</a:t>
            </a:r>
          </a:p>
          <a:p>
            <a:r>
              <a:rPr lang="en-US" dirty="0" smtClean="0"/>
              <a:t>Severe impairment of functional capacity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 descr="C:\Users\User\Desktop\Table-4-INTERMACS-Profil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093" b="6771"/>
          <a:stretch>
            <a:fillRect/>
          </a:stretch>
        </p:blipFill>
        <p:spPr bwMode="auto">
          <a:xfrm>
            <a:off x="0" y="116632"/>
            <a:ext cx="9143942" cy="674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err="1" smtClean="0"/>
              <a:t>Pathophysiologic</a:t>
            </a:r>
            <a:r>
              <a:rPr lang="en-US" sz="3600" dirty="0" smtClean="0"/>
              <a:t> models of heart failure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HEMODYNAMIC MODEL</a:t>
            </a:r>
          </a:p>
          <a:p>
            <a:r>
              <a:rPr lang="en-US" dirty="0" smtClean="0"/>
              <a:t>CARDIORENAL MODEL</a:t>
            </a:r>
          </a:p>
          <a:p>
            <a:r>
              <a:rPr lang="en-US" dirty="0" smtClean="0"/>
              <a:t>NEUROHORMONAL MODEL</a:t>
            </a:r>
          </a:p>
          <a:p>
            <a:r>
              <a:rPr lang="en-US" dirty="0" smtClean="0"/>
              <a:t>CELLULAR MODEL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733</Words>
  <Application>Microsoft Office PowerPoint</Application>
  <PresentationFormat>On-screen Show (4:3)</PresentationFormat>
  <Paragraphs>161</Paragraphs>
  <Slides>68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PATHOPHYSIOLOGY OF HEART FAILURE</vt:lpstr>
      <vt:lpstr>Definition of HF</vt:lpstr>
      <vt:lpstr>ACC/AHA 2013</vt:lpstr>
      <vt:lpstr>Classification of HF</vt:lpstr>
      <vt:lpstr>Mid range(ESC) = Borderline(ACC/AHA)</vt:lpstr>
      <vt:lpstr>ACC/AHA Stages of HF</vt:lpstr>
      <vt:lpstr>STAGE D HF</vt:lpstr>
      <vt:lpstr>Slide 8</vt:lpstr>
      <vt:lpstr>Pathophysiologic models of heart failure</vt:lpstr>
      <vt:lpstr>Pressure volume loop</vt:lpstr>
      <vt:lpstr>Determinants of stroke volume </vt:lpstr>
      <vt:lpstr>Pre load -Frank starling law</vt:lpstr>
      <vt:lpstr>Not beyond physiological limits!!!</vt:lpstr>
      <vt:lpstr>Afterload -Laplace law</vt:lpstr>
      <vt:lpstr>Slide 15</vt:lpstr>
      <vt:lpstr>Frank Starling curves in HF</vt:lpstr>
      <vt:lpstr>Slide 17</vt:lpstr>
      <vt:lpstr>Otto Frank      &amp;   Ernest Starling</vt:lpstr>
      <vt:lpstr>NEUROHORMONAL ADAPTATIONS</vt:lpstr>
      <vt:lpstr>Slide 20</vt:lpstr>
      <vt:lpstr>Slide 21</vt:lpstr>
      <vt:lpstr>Slide 22</vt:lpstr>
      <vt:lpstr>Effect of SNS hyperactivity in HF</vt:lpstr>
      <vt:lpstr>Beta 2 Receptor polymorphism</vt:lpstr>
      <vt:lpstr>Slide 25</vt:lpstr>
      <vt:lpstr>Carvediolol vs Metoprolol</vt:lpstr>
      <vt:lpstr>Slide 27</vt:lpstr>
      <vt:lpstr>Effect of SNS in HF is complex</vt:lpstr>
      <vt:lpstr>ANS modulation in HF</vt:lpstr>
      <vt:lpstr>RAAS -RENIN ANGIOTENSIN ALDOSTERONE SYSTEM</vt:lpstr>
      <vt:lpstr>Slide 31</vt:lpstr>
      <vt:lpstr>Slide 32</vt:lpstr>
      <vt:lpstr>Slide 33</vt:lpstr>
      <vt:lpstr>Slide 34</vt:lpstr>
      <vt:lpstr>ACE independent pathways</vt:lpstr>
      <vt:lpstr>Slide 36</vt:lpstr>
      <vt:lpstr>Slide 37</vt:lpstr>
      <vt:lpstr>Slide 38</vt:lpstr>
      <vt:lpstr>Slide 39</vt:lpstr>
      <vt:lpstr>ACE gene polymorphism</vt:lpstr>
      <vt:lpstr>NATRIURETIC PEPTIDE SYSTEM</vt:lpstr>
      <vt:lpstr>Beneficial effects of ANP'S</vt:lpstr>
      <vt:lpstr>Non cardiac cause of elevated BNP</vt:lpstr>
      <vt:lpstr>Slide 44</vt:lpstr>
      <vt:lpstr>Slide 45</vt:lpstr>
      <vt:lpstr>Other Vasoconstrictors</vt:lpstr>
      <vt:lpstr>Cardiac Remodelling</vt:lpstr>
      <vt:lpstr>Pressure overload </vt:lpstr>
      <vt:lpstr>Volume overload </vt:lpstr>
      <vt:lpstr>Following Myocardial Infarction</vt:lpstr>
      <vt:lpstr>Slide 51</vt:lpstr>
      <vt:lpstr>Slide 52</vt:lpstr>
      <vt:lpstr>Cellular changes in remodelling</vt:lpstr>
      <vt:lpstr>METABOLIC ORIGIN OF HEART FAILURE</vt:lpstr>
      <vt:lpstr>Glucose metabolism</vt:lpstr>
      <vt:lpstr>Slide 56</vt:lpstr>
      <vt:lpstr>Slide 57</vt:lpstr>
      <vt:lpstr>Fatty acid metabolism</vt:lpstr>
      <vt:lpstr>Amino acid metabolism</vt:lpstr>
      <vt:lpstr>Slide 60</vt:lpstr>
      <vt:lpstr>MCQ'S</vt:lpstr>
      <vt:lpstr>1.All of the following are of proven benefit in HFrEF except</vt:lpstr>
      <vt:lpstr>2.Which of the following is not a major criterion in Framingham's</vt:lpstr>
      <vt:lpstr>Slide 64</vt:lpstr>
      <vt:lpstr> 3.The worst prognosis in HF</vt:lpstr>
      <vt:lpstr>4.Nobel prize winner-1988.What is his contribution to CV medicine</vt:lpstr>
      <vt:lpstr>5 .BC represents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PATHOPHYSIOLOGY OF HEART FAILURE</dc:title>
  <dc:creator>User</dc:creator>
  <cp:lastModifiedBy>User</cp:lastModifiedBy>
  <cp:revision>13</cp:revision>
  <dcterms:created xsi:type="dcterms:W3CDTF">2018-02-19T15:36:51Z</dcterms:created>
  <dcterms:modified xsi:type="dcterms:W3CDTF">2018-02-20T02:17:54Z</dcterms:modified>
</cp:coreProperties>
</file>